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63"/>
  </p:normalViewPr>
  <p:slideViewPr>
    <p:cSldViewPr snapToGrid="0" snapToObjects="1">
      <p:cViewPr varScale="1">
        <p:scale>
          <a:sx n="150" d="100"/>
          <a:sy n="150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b5c14e96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b5c14e96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059b24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059b24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059b24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c059b24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cdac3d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cdac3d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5c14e96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5c14e96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cdac3d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cdac3d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059b24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059b24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ae498c6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ae498c6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059b24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059b24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c059b24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c059b24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059b240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059b240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b5c14e96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b5c14e96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b4af4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b4af4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59b24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59b24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059b240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059b240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059b24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c059b24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505d51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b505d51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5c14e96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5c14e96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5c14e96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5c14e96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slide" Target="slide1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slide" Target="slide1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apantry20191210024623.azurewebsites.net/Login.asp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slide" Target="slide1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17.xml"/><Relationship Id="rId18" Type="http://schemas.openxmlformats.org/officeDocument/2006/relationships/image" Target="../media/image8.png"/><Relationship Id="rId3" Type="http://schemas.openxmlformats.org/officeDocument/2006/relationships/slide" Target="slide5.xml"/><Relationship Id="rId21" Type="http://schemas.openxmlformats.org/officeDocument/2006/relationships/slide" Target="slide12.xml"/><Relationship Id="rId7" Type="http://schemas.openxmlformats.org/officeDocument/2006/relationships/slide" Target="slide11.xml"/><Relationship Id="rId12" Type="http://schemas.openxmlformats.org/officeDocument/2006/relationships/image" Target="../media/image35.png"/><Relationship Id="rId17" Type="http://schemas.openxmlformats.org/officeDocument/2006/relationships/slide" Target="slide19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7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8.xml"/><Relationship Id="rId10" Type="http://schemas.openxmlformats.org/officeDocument/2006/relationships/image" Target="../media/image34.png"/><Relationship Id="rId19" Type="http://schemas.openxmlformats.org/officeDocument/2006/relationships/slide" Target="slide15.xml"/><Relationship Id="rId4" Type="http://schemas.openxmlformats.org/officeDocument/2006/relationships/image" Target="../media/image31.png"/><Relationship Id="rId9" Type="http://schemas.openxmlformats.org/officeDocument/2006/relationships/slide" Target="slide13.xml"/><Relationship Id="rId14" Type="http://schemas.openxmlformats.org/officeDocument/2006/relationships/image" Target="../media/image36.png"/><Relationship Id="rId2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slide" Target="slide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E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451788"/>
            <a:ext cx="8520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Five Thirty Fun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76" y="996263"/>
            <a:ext cx="6717651" cy="21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ER Diagram (continued)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22744"/>
          <a:stretch/>
        </p:blipFill>
        <p:spPr>
          <a:xfrm>
            <a:off x="311700" y="1283800"/>
            <a:ext cx="8520600" cy="25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1010675" y="3917350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STAFF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3838500" y="3917350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STAFF CLASSIFIED INTO 5 TYPES AS ABOVE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6666325" y="3917350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STAFF COME TOGETHER TO MAKE A TEAM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5F370B0A-8608-F54D-B494-E8293C2B68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264750" y="774050"/>
            <a:ext cx="8614500" cy="4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WAREHOUSE 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warehouseID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warehouseAddress,warehouseContactNo,warehouseDescription, warehouseEmailID, warehouseName,wQuantityStored)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PRODUCTS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productDescription, productEstimatedCost, productName, productWeight)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ORDERDETAILS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orderDetailsNo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orderDetailsDateTimeStamp, orderDetailsEstimatedCost, orderDetailsWeight)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PURCHASEORDERS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purchaseOrdersNo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purchaseOrdersDate, purchaseDescription, vendorID)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Foreign Key VendorID references VENDORS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staffAddress, staffContactNumber, staffDOB, staffEmailID, staffEndDate, staffFName, staffLName, staffStartDate, staffWeeklyDistributionHours, staffWeeklyOperatingHours)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SHIFTTEAM 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shiftTeamID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shiftTeamDateTimeStamp, shiftTeamEndTime, shiftTeamStartTime)</a:t>
            </a: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DONATIONS 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donationID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donationDate, donationGiftType, donorID)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Foreign key donorID references DONORS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INKIND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donationID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donationWeight, estimatedMonetaryValue, foodDescription, productID)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Foreign key productID references PRODUCTS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Foreign key donationID references DONATIONS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MONETARY 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donationID</a:t>
            </a: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donationMonetaryValue)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Foreign key donationID references DONATIONS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Relational Design (Normalized Tables)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67;p14">
            <a:hlinkClick r:id="rId3" action="ppaction://hlinksldjump"/>
            <a:extLst>
              <a:ext uri="{FF2B5EF4-FFF2-40B4-BE49-F238E27FC236}">
                <a16:creationId xmlns:a16="http://schemas.microsoft.com/office/drawing/2014/main" id="{CF992E32-6F57-3C4A-98C9-9B2D58C01D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3993"/>
          <a:stretch/>
        </p:blipFill>
        <p:spPr>
          <a:xfrm>
            <a:off x="311688" y="926450"/>
            <a:ext cx="8471973" cy="377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t="-10" r="10346" b="10"/>
          <a:stretch/>
        </p:blipFill>
        <p:spPr>
          <a:xfrm>
            <a:off x="311688" y="4732882"/>
            <a:ext cx="8471975" cy="33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SQL Query 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805200" y="258800"/>
            <a:ext cx="54432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AIM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Identify the deficit between total weight of food donated/purchased and total weight wasted/given away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6618975" y="3651100"/>
            <a:ext cx="22134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12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F7FFD-CF82-7346-8F90-96DD1B16D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975" y="4156469"/>
            <a:ext cx="2213327" cy="62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oogle Shape;67;p14">
            <a:hlinkClick r:id="rId6" action="ppaction://hlinksldjump"/>
            <a:extLst>
              <a:ext uri="{FF2B5EF4-FFF2-40B4-BE49-F238E27FC236}">
                <a16:creationId xmlns:a16="http://schemas.microsoft.com/office/drawing/2014/main" id="{F3190650-E932-764C-BB7B-868889CEE4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SQL Query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2805200" y="258800"/>
            <a:ext cx="54432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AIM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For each month, compare student order details to the previous month and previous year. Calculate monthly and annual percent change.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88" y="902950"/>
            <a:ext cx="6683435" cy="4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F2F525FC-53F2-794E-A092-CF43A68624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SQL Query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2805200" y="258800"/>
            <a:ext cx="17322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75" y="926450"/>
            <a:ext cx="6990858" cy="4064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FD021391-6135-AF45-BB51-0DED1A07ED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31185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SQL Query 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777" y="1823450"/>
            <a:ext cx="3519525" cy="2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52" y="1217575"/>
            <a:ext cx="4834558" cy="3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5312777" y="1217575"/>
            <a:ext cx="35196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12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67;p14">
            <a:hlinkClick r:id="rId5" action="ppaction://hlinksldjump"/>
            <a:extLst>
              <a:ext uri="{FF2B5EF4-FFF2-40B4-BE49-F238E27FC236}">
                <a16:creationId xmlns:a16="http://schemas.microsoft.com/office/drawing/2014/main" id="{A5D35AAF-6D02-364E-BD1D-6AC4A5FDC2D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1;p25">
            <a:extLst>
              <a:ext uri="{FF2B5EF4-FFF2-40B4-BE49-F238E27FC236}">
                <a16:creationId xmlns:a16="http://schemas.microsoft.com/office/drawing/2014/main" id="{F42B2333-5A97-2841-BAC0-6D2DC9996919}"/>
              </a:ext>
            </a:extLst>
          </p:cNvPr>
          <p:cNvSpPr/>
          <p:nvPr/>
        </p:nvSpPr>
        <p:spPr>
          <a:xfrm>
            <a:off x="2805200" y="258800"/>
            <a:ext cx="5443200" cy="4578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sz="11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AIM</a:t>
            </a:r>
            <a:r>
              <a:rPr lang="en" sz="11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Compare total # of student orders each month to the # of students who have gone to the pantry more than once a day</a:t>
            </a:r>
            <a:endParaRPr sz="11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Verdana"/>
                <a:ea typeface="Verdana"/>
                <a:cs typeface="Verdana"/>
                <a:sym typeface="Verdana"/>
              </a:rPr>
              <a:t>FORECAST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 Procedure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4216675" y="3370800"/>
            <a:ext cx="4615500" cy="14679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forecast for # of orders, students, and total weight</a:t>
            </a:r>
            <a:endParaRPr sz="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63513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Find sum of details for previous month (Nov 2019)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63513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Find details from prior month of previous year (Nov 2018)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63513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Find details from current month of previous year (Dec 2018)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63513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Find difference between months of previous year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63513" algn="l" rtl="0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Multiply the difference by previous month details to find forecast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r="46862"/>
          <a:stretch/>
        </p:blipFill>
        <p:spPr>
          <a:xfrm>
            <a:off x="311700" y="987250"/>
            <a:ext cx="3650699" cy="3851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 r="46862"/>
          <a:stretch/>
        </p:blipFill>
        <p:spPr>
          <a:xfrm>
            <a:off x="4216675" y="987250"/>
            <a:ext cx="3650699" cy="232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67;p14">
            <a:hlinkClick r:id="rId5" action="ppaction://hlinksldjump"/>
            <a:extLst>
              <a:ext uri="{FF2B5EF4-FFF2-40B4-BE49-F238E27FC236}">
                <a16:creationId xmlns:a16="http://schemas.microsoft.com/office/drawing/2014/main" id="{186CF064-337E-4642-BAEE-5BD0DFA55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Verdana"/>
                <a:ea typeface="Verdana"/>
                <a:cs typeface="Verdana"/>
                <a:sym typeface="Verdana"/>
              </a:rPr>
              <a:t>ANNUAL_DONOR_STATUS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 Procedure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36338"/>
          <a:stretch/>
        </p:blipFill>
        <p:spPr>
          <a:xfrm>
            <a:off x="311700" y="916650"/>
            <a:ext cx="4128919" cy="3832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t="63090"/>
          <a:stretch/>
        </p:blipFill>
        <p:spPr>
          <a:xfrm>
            <a:off x="4703375" y="916650"/>
            <a:ext cx="4128925" cy="22221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29"/>
          <p:cNvSpPr/>
          <p:nvPr/>
        </p:nvSpPr>
        <p:spPr>
          <a:xfrm>
            <a:off x="4703375" y="3281399"/>
            <a:ext cx="4128900" cy="1467900"/>
          </a:xfrm>
          <a:prstGeom prst="rect">
            <a:avLst/>
          </a:prstGeom>
          <a:solidFill>
            <a:srgbClr val="E2E9EB"/>
          </a:solidFill>
          <a:ln>
            <a:solidFill>
              <a:srgbClr val="E2E9E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169863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AutoNum type="arabicPeriod"/>
            </a:pPr>
            <a:r>
              <a:rPr lang="en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Uses a cursor to loop through all entries in </a:t>
            </a:r>
            <a:r>
              <a:rPr lang="en" sz="10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DONORS</a:t>
            </a:r>
            <a:r>
              <a:rPr lang="en" sz="1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table</a:t>
            </a:r>
            <a:endParaRPr sz="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lvl="0" indent="-169863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Finds the total number of monetary donations and total estimated value of all “in kind” (food) donations for a donor in the current year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177800" lvl="0" indent="-169863" algn="l" rtl="0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SzPts val="1000"/>
              <a:buFont typeface="Verdana"/>
              <a:buAutoNum type="arabicPeriod"/>
            </a:pP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Updates the </a:t>
            </a:r>
            <a:r>
              <a:rPr lang="en" sz="1000" i="1" dirty="0">
                <a:latin typeface="Verdana"/>
                <a:ea typeface="Verdana"/>
                <a:cs typeface="Verdana"/>
                <a:sym typeface="Verdana"/>
              </a:rPr>
              <a:t>DONORLEVEL</a:t>
            </a: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 column as </a:t>
            </a:r>
            <a:r>
              <a:rPr lang="en" sz="1000" i="1" dirty="0">
                <a:latin typeface="Verdana"/>
                <a:ea typeface="Verdana"/>
                <a:cs typeface="Verdana"/>
                <a:sym typeface="Verdana"/>
              </a:rPr>
              <a:t>Gold</a:t>
            </a: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000" i="1" dirty="0">
                <a:latin typeface="Verdana"/>
                <a:ea typeface="Verdana"/>
                <a:cs typeface="Verdana"/>
                <a:sym typeface="Verdana"/>
              </a:rPr>
              <a:t>Silver</a:t>
            </a:r>
            <a:r>
              <a:rPr lang="en" sz="1000" dirty="0">
                <a:latin typeface="Verdana"/>
                <a:ea typeface="Verdana"/>
                <a:cs typeface="Verdana"/>
                <a:sym typeface="Verdana"/>
              </a:rPr>
              <a:t>, or Bronze based on the donor’s total amount donated for the current year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2DDFB56E-D43F-384C-8513-F73629685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311700" y="4514325"/>
            <a:ext cx="852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https://uapantry20191210024623.azurewebsites.net/Login.</a:t>
            </a: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aspx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Front-End Demo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538" y="886050"/>
            <a:ext cx="5322723" cy="35162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67;p14">
            <a:hlinkClick r:id="rId5" action="ppaction://hlinksldjump"/>
            <a:extLst>
              <a:ext uri="{FF2B5EF4-FFF2-40B4-BE49-F238E27FC236}">
                <a16:creationId xmlns:a16="http://schemas.microsoft.com/office/drawing/2014/main" id="{3B88EA5B-A192-FA45-BCF5-AED823E0EA6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3" name="Google Shape;243;p3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688" y="1145137"/>
            <a:ext cx="2103121" cy="11882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1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446" y="1146762"/>
            <a:ext cx="2103122" cy="11850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31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3188" y="1145132"/>
            <a:ext cx="2103118" cy="11882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31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0445" y="2446250"/>
            <a:ext cx="2103122" cy="11882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Google Shape;249;p31">
            <a:hlinkClick r:id="rId11" action="ppaction://hlinksldjump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7688" y="3747354"/>
            <a:ext cx="2103122" cy="11777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31">
            <a:hlinkClick r:id="rId13" action="ppaction://hlinksldjump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20438" y="3748963"/>
            <a:ext cx="2103122" cy="11882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31">
            <a:hlinkClick r:id="rId15" action="ppaction://hlinksldjump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33187" y="3747346"/>
            <a:ext cx="2103121" cy="118795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67;p14">
            <a:hlinkClick r:id="rId17" action="ppaction://hlinksldjump"/>
            <a:extLst>
              <a:ext uri="{FF2B5EF4-FFF2-40B4-BE49-F238E27FC236}">
                <a16:creationId xmlns:a16="http://schemas.microsoft.com/office/drawing/2014/main" id="{C35E17AF-9D85-0F43-82CF-F6200E53B776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hlinkClick r:id="rId19" action="ppaction://hlinksldjump"/>
            <a:extLst>
              <a:ext uri="{FF2B5EF4-FFF2-40B4-BE49-F238E27FC236}">
                <a16:creationId xmlns:a16="http://schemas.microsoft.com/office/drawing/2014/main" id="{BA386143-4F64-A248-9B31-D81D8CD7DA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33184" y="2446250"/>
            <a:ext cx="2103122" cy="1183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CD793A42-0E9C-8A4A-B39E-AA4D484A1E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7687" y="2446250"/>
            <a:ext cx="2108774" cy="1188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Meet the Team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50" y="3110975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675" y="1058899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887" y="1058899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075" y="1058888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850" y="3110975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1050" y="3110975"/>
            <a:ext cx="1450225" cy="1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121925" y="2509125"/>
            <a:ext cx="16317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Akshita Badola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472936" y="2509125"/>
            <a:ext cx="2198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Arjun Gopalakrishnan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336185" y="2509125"/>
            <a:ext cx="1740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Rachel Heusser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21913" y="4561200"/>
            <a:ext cx="16317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Sujay Idagunji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966850" y="4561200"/>
            <a:ext cx="12102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Srujan K 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276312" y="4561200"/>
            <a:ext cx="18597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Gaurang Parulekar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E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3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20583" b="21090"/>
          <a:stretch/>
        </p:blipFill>
        <p:spPr>
          <a:xfrm>
            <a:off x="2306374" y="1284931"/>
            <a:ext cx="4531251" cy="352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Agenda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11700" y="982950"/>
            <a:ext cx="6546300" cy="4809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What is UA Campus Pantry?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11700" y="1463657"/>
            <a:ext cx="654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Business Needs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11700" y="1944363"/>
            <a:ext cx="6546300" cy="4809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Conceptual Design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11700" y="2425070"/>
            <a:ext cx="654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Relational Design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11700" y="2905777"/>
            <a:ext cx="6546300" cy="4809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SQL Queries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11700" y="3386483"/>
            <a:ext cx="654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Triggers &amp; Procedures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11700" y="3867190"/>
            <a:ext cx="6546300" cy="4809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Front-End Demo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11700" y="4347875"/>
            <a:ext cx="654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Q&amp;A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" name="Google Shape;67;p14">
            <a:hlinkClick r:id="rId3" action="ppaction://hlinksldjump"/>
            <a:extLst>
              <a:ext uri="{FF2B5EF4-FFF2-40B4-BE49-F238E27FC236}">
                <a16:creationId xmlns:a16="http://schemas.microsoft.com/office/drawing/2014/main" id="{6C551FF9-CD4C-D746-BE24-73A13A176A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208350"/>
            <a:ext cx="2969100" cy="3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goal of the UA Campus Pantry is to reduce food insecurity in our Wildcat Community.  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At our distribution events, students and staff can grab important food staples at no cost. All you need is your CatCard!</a:t>
            </a:r>
            <a:endParaRPr sz="1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l="14560" r="29930"/>
          <a:stretch/>
        </p:blipFill>
        <p:spPr>
          <a:xfrm>
            <a:off x="3474050" y="1208350"/>
            <a:ext cx="2582501" cy="3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l="27175" r="17398"/>
          <a:stretch/>
        </p:blipFill>
        <p:spPr>
          <a:xfrm>
            <a:off x="6249800" y="1208350"/>
            <a:ext cx="2578609" cy="34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51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What is UA Campus Pantry?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67;p14">
            <a:hlinkClick r:id="rId5" action="ppaction://hlinksldjump"/>
            <a:extLst>
              <a:ext uri="{FF2B5EF4-FFF2-40B4-BE49-F238E27FC236}">
                <a16:creationId xmlns:a16="http://schemas.microsoft.com/office/drawing/2014/main" id="{1ACE39D9-3B2D-5143-BE2A-CD6A795362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6783000" y="2263650"/>
            <a:ext cx="1962900" cy="24972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667900" y="2263650"/>
            <a:ext cx="1962900" cy="24972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2552800" y="2263650"/>
            <a:ext cx="1962900" cy="24972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25550" y="2263650"/>
            <a:ext cx="1962900" cy="24972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425475" y="2263650"/>
            <a:ext cx="1962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Student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Distribution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Attend weekly distribution hours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Choose fresh produce and non-perishables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Record weight of bags that students take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552875" y="2263675"/>
            <a:ext cx="1962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Purchase Orders &amp; Donations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Weekly purchases from vendors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Individuals or Organizations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Monetary or Physical Items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668050" y="2263675"/>
            <a:ext cx="1962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Food in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Warehouses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Items recorded by weight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Items placed into warehouses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Transferred to pantry as needed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783000" y="2263675"/>
            <a:ext cx="1962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Employees &amp;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Verdana"/>
                <a:ea typeface="Verdana"/>
                <a:cs typeface="Verdana"/>
                <a:sym typeface="Verdana"/>
              </a:rPr>
              <a:t>Teams</a:t>
            </a: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Individual roles and responsibilities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Different roles needed in each team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Verdana"/>
                <a:ea typeface="Verdana"/>
                <a:cs typeface="Verdana"/>
                <a:sym typeface="Verdana"/>
              </a:rPr>
              <a:t>Teams have shifts during distribution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75" y="956050"/>
            <a:ext cx="1962902" cy="13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t="10387" b="23409"/>
          <a:stretch/>
        </p:blipFill>
        <p:spPr>
          <a:xfrm>
            <a:off x="2552788" y="956053"/>
            <a:ext cx="1962901" cy="130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5">
            <a:alphaModFix/>
          </a:blip>
          <a:srcRect r="2553" b="2572"/>
          <a:stretch/>
        </p:blipFill>
        <p:spPr>
          <a:xfrm>
            <a:off x="4667901" y="956054"/>
            <a:ext cx="1962900" cy="130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6">
            <a:alphaModFix/>
          </a:blip>
          <a:srcRect r="2553" b="2657"/>
          <a:stretch/>
        </p:blipFill>
        <p:spPr>
          <a:xfrm>
            <a:off x="6783000" y="956054"/>
            <a:ext cx="1962900" cy="1307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Business Needs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576750" y="2831275"/>
            <a:ext cx="16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2689300" y="2831275"/>
            <a:ext cx="16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4810400" y="2831275"/>
            <a:ext cx="16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6925500" y="2831275"/>
            <a:ext cx="16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67;p14">
            <a:hlinkClick r:id="rId7" action="ppaction://hlinksldjump"/>
            <a:extLst>
              <a:ext uri="{FF2B5EF4-FFF2-40B4-BE49-F238E27FC236}">
                <a16:creationId xmlns:a16="http://schemas.microsoft.com/office/drawing/2014/main" id="{BD4A6A15-8DAE-D245-B2F1-51696D74737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Conceptual Design (ER Diagram)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625" y="888900"/>
            <a:ext cx="6158560" cy="4064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6A755A99-8E39-3D42-95C1-C295E53A53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18646"/>
          <a:stretch/>
        </p:blipFill>
        <p:spPr>
          <a:xfrm>
            <a:off x="1040325" y="976375"/>
            <a:ext cx="6768500" cy="32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ER Diagram (continued)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609500" y="4242263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ONE PURCHASE ORDER CAN HAVE DIFFERENT PRODUCTS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2824913" y="4242275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VENDORS HAVE DIFFERENT PURCHASE ORDERS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040325" y="4242275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VENDORS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6341825" y="4242275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PRODUCTS CLASSIFIED IN 2 TYPES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062F4DC3-A0DB-EC4B-BCBB-BAB8F8CA21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ER Diagram (continued)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9264"/>
          <a:stretch/>
        </p:blipFill>
        <p:spPr>
          <a:xfrm>
            <a:off x="2497237" y="1011819"/>
            <a:ext cx="3731325" cy="399105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891275" y="1692950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DONATIONS DONE IN FORM OF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FOOD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367550" y="1692950"/>
            <a:ext cx="14670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DONATIONS DONE IN FORM OF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MONEY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DE77F28F-0476-FD47-AFF7-7AF2149A40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958125"/>
            <a:ext cx="7796876" cy="38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00" y="201350"/>
            <a:ext cx="810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ER Diagram (continued)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311700" y="958125"/>
            <a:ext cx="15582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FOOD MOVEMENT FROM WAREHOUSE TO ORGANIZATIONS (Donation Details)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4612250" y="1393000"/>
            <a:ext cx="15582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FOOD MOVEMENT FROM WAREHOUSE TO PANTRY (Transaction Details)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63225" y="2526173"/>
            <a:ext cx="1146900" cy="5727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FOOD WHICH EXPIRES IS WASTED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7893925" y="3271275"/>
            <a:ext cx="1194600" cy="718500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FOOD MOVEMENT FROM PANTRY TO STUDENT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erdana"/>
                <a:ea typeface="Verdana"/>
                <a:cs typeface="Verdana"/>
                <a:sym typeface="Verdana"/>
              </a:rPr>
              <a:t>(Order Details)</a:t>
            </a:r>
            <a:endParaRPr sz="900"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67;p14">
            <a:hlinkClick r:id="rId4" action="ppaction://hlinksldjump"/>
            <a:extLst>
              <a:ext uri="{FF2B5EF4-FFF2-40B4-BE49-F238E27FC236}">
                <a16:creationId xmlns:a16="http://schemas.microsoft.com/office/drawing/2014/main" id="{6387DB62-EF12-284C-91CC-B8B73431BC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87" r="9778"/>
          <a:stretch/>
        </p:blipFill>
        <p:spPr>
          <a:xfrm>
            <a:off x="8414258" y="290750"/>
            <a:ext cx="418044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642</Words>
  <Application>Microsoft Macintosh PowerPoint</Application>
  <PresentationFormat>On-screen Show 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Verdana</vt:lpstr>
      <vt:lpstr>Simple Light</vt:lpstr>
      <vt:lpstr>PowerPoint Presentation</vt:lpstr>
      <vt:lpstr>Meet the Team</vt:lpstr>
      <vt:lpstr>Agenda</vt:lpstr>
      <vt:lpstr>What is UA Campus Pantry?</vt:lpstr>
      <vt:lpstr>Business Needs</vt:lpstr>
      <vt:lpstr>Conceptual Design (ER Diagram)</vt:lpstr>
      <vt:lpstr>ER Diagram (continued)</vt:lpstr>
      <vt:lpstr>ER Diagram (continued)</vt:lpstr>
      <vt:lpstr>ER Diagram (continued)</vt:lpstr>
      <vt:lpstr>ER Diagram (continued)</vt:lpstr>
      <vt:lpstr>Relational Design (Normalized Tables)</vt:lpstr>
      <vt:lpstr>SQL Query 1</vt:lpstr>
      <vt:lpstr>SQL Query 2</vt:lpstr>
      <vt:lpstr>SQL Query 2</vt:lpstr>
      <vt:lpstr>SQL Query 3</vt:lpstr>
      <vt:lpstr>FORECAST  Procedure</vt:lpstr>
      <vt:lpstr>ANNUAL_DONOR_STATUS  Procedure</vt:lpstr>
      <vt:lpstr>Front-End Demo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Rachel Heusser</cp:lastModifiedBy>
  <cp:revision>4</cp:revision>
  <dcterms:modified xsi:type="dcterms:W3CDTF">2019-12-11T05:23:40Z</dcterms:modified>
</cp:coreProperties>
</file>